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2" r:id="rId2"/>
    <p:sldMasterId id="2147483663" r:id="rId3"/>
  </p:sldMasterIdLst>
  <p:notesMasterIdLst>
    <p:notesMasterId r:id="rId25"/>
  </p:notesMasterIdLst>
  <p:handoutMasterIdLst>
    <p:handoutMasterId r:id="rId26"/>
  </p:handoutMasterIdLst>
  <p:sldIdLst>
    <p:sldId id="258" r:id="rId4"/>
    <p:sldId id="260" r:id="rId5"/>
    <p:sldId id="272" r:id="rId6"/>
    <p:sldId id="273" r:id="rId7"/>
    <p:sldId id="262" r:id="rId8"/>
    <p:sldId id="274" r:id="rId9"/>
    <p:sldId id="275" r:id="rId10"/>
    <p:sldId id="277" r:id="rId11"/>
    <p:sldId id="276" r:id="rId12"/>
    <p:sldId id="278" r:id="rId13"/>
    <p:sldId id="280" r:id="rId14"/>
    <p:sldId id="282" r:id="rId15"/>
    <p:sldId id="284" r:id="rId16"/>
    <p:sldId id="285" r:id="rId17"/>
    <p:sldId id="283" r:id="rId18"/>
    <p:sldId id="286" r:id="rId19"/>
    <p:sldId id="287" r:id="rId20"/>
    <p:sldId id="288" r:id="rId21"/>
    <p:sldId id="289" r:id="rId22"/>
    <p:sldId id="290" r:id="rId23"/>
    <p:sldId id="271" r:id="rId24"/>
  </p:sldIdLst>
  <p:sldSz cx="9144000" cy="6858000" type="screen4x3"/>
  <p:notesSz cx="7102475" cy="10234613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750E"/>
    <a:srgbClr val="FC8A0E"/>
    <a:srgbClr val="FC9B0E"/>
    <a:srgbClr val="F05D5D"/>
    <a:srgbClr val="833E90"/>
    <a:srgbClr val="3EC1CD"/>
    <a:srgbClr val="A5CF5F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03" autoAdjust="0"/>
    <p:restoredTop sz="94434" autoAdjust="0"/>
  </p:normalViewPr>
  <p:slideViewPr>
    <p:cSldViewPr snapToGrid="0" snapToObjects="1">
      <p:cViewPr varScale="1">
        <p:scale>
          <a:sx n="68" d="100"/>
          <a:sy n="68" d="100"/>
        </p:scale>
        <p:origin x="121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5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739" cy="513508"/>
          </a:xfrm>
          <a:prstGeom prst="rect">
            <a:avLst/>
          </a:prstGeom>
        </p:spPr>
        <p:txBody>
          <a:bodyPr vert="horz" lIns="94668" tIns="47334" rIns="94668" bIns="47334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3093" y="1"/>
            <a:ext cx="3077739" cy="513508"/>
          </a:xfrm>
          <a:prstGeom prst="rect">
            <a:avLst/>
          </a:prstGeom>
        </p:spPr>
        <p:txBody>
          <a:bodyPr vert="horz" lIns="94668" tIns="47334" rIns="94668" bIns="47334" rtlCol="0"/>
          <a:lstStyle>
            <a:lvl1pPr algn="r">
              <a:defRPr sz="1200" smtClean="0"/>
            </a:lvl1pPr>
          </a:lstStyle>
          <a:p>
            <a:pPr>
              <a:defRPr/>
            </a:pPr>
            <a:fld id="{650B78F0-0BBD-41F0-BA94-25339C15D324}" type="datetimeFigureOut">
              <a:rPr lang="fr-FR"/>
              <a:pPr>
                <a:defRPr/>
              </a:pPr>
              <a:t>05/11/2019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7739" cy="513507"/>
          </a:xfrm>
          <a:prstGeom prst="rect">
            <a:avLst/>
          </a:prstGeom>
        </p:spPr>
        <p:txBody>
          <a:bodyPr vert="horz" lIns="94668" tIns="47334" rIns="94668" bIns="47334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3093" y="9721107"/>
            <a:ext cx="3077739" cy="513507"/>
          </a:xfrm>
          <a:prstGeom prst="rect">
            <a:avLst/>
          </a:prstGeom>
        </p:spPr>
        <p:txBody>
          <a:bodyPr vert="horz" lIns="94668" tIns="47334" rIns="94668" bIns="47334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3FBA627-7DE9-4FD0-BE8F-41B23E17822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0294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739" cy="513508"/>
          </a:xfrm>
          <a:prstGeom prst="rect">
            <a:avLst/>
          </a:prstGeom>
        </p:spPr>
        <p:txBody>
          <a:bodyPr vert="horz" lIns="94668" tIns="47334" rIns="94668" bIns="4733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513508"/>
          </a:xfrm>
          <a:prstGeom prst="rect">
            <a:avLst/>
          </a:prstGeom>
        </p:spPr>
        <p:txBody>
          <a:bodyPr vert="horz" lIns="94668" tIns="47334" rIns="94668" bIns="47334" rtlCol="0"/>
          <a:lstStyle>
            <a:lvl1pPr algn="r">
              <a:defRPr sz="1200"/>
            </a:lvl1pPr>
          </a:lstStyle>
          <a:p>
            <a:fld id="{873AA4FE-1CD0-459A-A806-77B530329AB5}" type="datetimeFigureOut">
              <a:rPr lang="fr-FR" smtClean="0"/>
              <a:t>05/11/2019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68" tIns="47334" rIns="94668" bIns="4733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10248" y="4925408"/>
            <a:ext cx="5681980" cy="4029879"/>
          </a:xfrm>
          <a:prstGeom prst="rect">
            <a:avLst/>
          </a:prstGeom>
        </p:spPr>
        <p:txBody>
          <a:bodyPr vert="horz" lIns="94668" tIns="47334" rIns="94668" bIns="47334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7739" cy="513507"/>
          </a:xfrm>
          <a:prstGeom prst="rect">
            <a:avLst/>
          </a:prstGeom>
        </p:spPr>
        <p:txBody>
          <a:bodyPr vert="horz" lIns="94668" tIns="47334" rIns="94668" bIns="4733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093" y="9721107"/>
            <a:ext cx="3077739" cy="513507"/>
          </a:xfrm>
          <a:prstGeom prst="rect">
            <a:avLst/>
          </a:prstGeom>
        </p:spPr>
        <p:txBody>
          <a:bodyPr vert="horz" lIns="94668" tIns="47334" rIns="94668" bIns="47334" rtlCol="0" anchor="b"/>
          <a:lstStyle>
            <a:lvl1pPr algn="r">
              <a:defRPr sz="1200"/>
            </a:lvl1pPr>
          </a:lstStyle>
          <a:p>
            <a:fld id="{1B8F13E5-77F3-4F6D-B658-B64C10B572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257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7964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0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368300" y="1308100"/>
            <a:ext cx="8458200" cy="4673600"/>
          </a:xfrm>
        </p:spPr>
        <p:txBody>
          <a:bodyPr>
            <a:normAutofit/>
          </a:bodyPr>
          <a:lstStyle>
            <a:lvl1pPr marL="342900" indent="-3429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 smtClean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 smtClean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 smtClean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 smtClean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279400" y="203200"/>
            <a:ext cx="8547100" cy="889000"/>
          </a:xfrm>
        </p:spPr>
        <p:txBody>
          <a:bodyPr>
            <a:normAutofit/>
          </a:bodyPr>
          <a:lstStyle>
            <a:lvl1pPr marL="0" indent="0">
              <a:buNone/>
              <a:defRPr lang="fr-FR" sz="1800" kern="1200" cap="all" dirty="0">
                <a:solidFill>
                  <a:srgbClr val="833E9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241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2855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8" descr="background-0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388"/>
            <a:ext cx="9144000" cy="647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948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age 1" descr="Logo-heade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304800"/>
            <a:ext cx="83693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12" descr="background-0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0925"/>
            <a:ext cx="9144000" cy="4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 1" descr="Logo-foote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6375400"/>
            <a:ext cx="81549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 style du titre</a:t>
            </a:r>
          </a:p>
        </p:txBody>
      </p:sp>
      <p:sp>
        <p:nvSpPr>
          <p:cNvPr id="2054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13" descr="background-0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5400" y="5767388"/>
            <a:ext cx="919480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ZoneTexte 14"/>
          <p:cNvSpPr txBox="1">
            <a:spLocks noChangeArrowheads="1"/>
          </p:cNvSpPr>
          <p:nvPr userDrawn="1"/>
        </p:nvSpPr>
        <p:spPr bwMode="auto">
          <a:xfrm>
            <a:off x="11731625" y="3905250"/>
            <a:ext cx="184150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fr-FR">
              <a:latin typeface="Calibri" charset="0"/>
            </a:endParaRPr>
          </a:p>
        </p:txBody>
      </p:sp>
      <p:pic>
        <p:nvPicPr>
          <p:cNvPr id="2" name="Image 5" descr="Logo-foote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6170613"/>
            <a:ext cx="81549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vcc.careercenter.ma/vcc/tracki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5"/>
          <p:cNvSpPr txBox="1">
            <a:spLocks/>
          </p:cNvSpPr>
          <p:nvPr/>
        </p:nvSpPr>
        <p:spPr>
          <a:xfrm>
            <a:off x="457200" y="2792413"/>
            <a:ext cx="7340600" cy="70485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dirty="0"/>
              <a:t>FORMATION INITIALE DES CONSEILLERS ET DES MANAGERS DE CAREER CENTER </a:t>
            </a:r>
          </a:p>
        </p:txBody>
      </p:sp>
      <p:sp>
        <p:nvSpPr>
          <p:cNvPr id="5" name="Titre 15">
            <a:extLst>
              <a:ext uri="{FF2B5EF4-FFF2-40B4-BE49-F238E27FC236}">
                <a16:creationId xmlns:a16="http://schemas.microsoft.com/office/drawing/2014/main" id="{961F3418-7D2E-4262-A1A9-B74E4D72485E}"/>
              </a:ext>
            </a:extLst>
          </p:cNvPr>
          <p:cNvSpPr txBox="1">
            <a:spLocks/>
          </p:cNvSpPr>
          <p:nvPr/>
        </p:nvSpPr>
        <p:spPr>
          <a:xfrm>
            <a:off x="457200" y="3497263"/>
            <a:ext cx="7340600" cy="3635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fr-FR" sz="1800" dirty="0">
                <a:solidFill>
                  <a:srgbClr val="1DB8D1"/>
                </a:solidFill>
              </a:rPr>
              <a:t>Module :  Suivi et évaluation &amp; L’outil management Tool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5"/>
          <p:cNvSpPr txBox="1">
            <a:spLocks/>
          </p:cNvSpPr>
          <p:nvPr/>
        </p:nvSpPr>
        <p:spPr>
          <a:xfrm>
            <a:off x="249238" y="721219"/>
            <a:ext cx="8624306" cy="5048516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marL="457200" lvl="1" indent="0" eaLnBrk="1" hangingPunct="1">
              <a:buClr>
                <a:srgbClr val="C2113A"/>
              </a:buClr>
              <a:buNone/>
            </a:pPr>
            <a:endParaRPr lang="fr-FR" sz="1800" dirty="0">
              <a:solidFill>
                <a:srgbClr val="002A6C"/>
              </a:solidFill>
            </a:endParaRPr>
          </a:p>
        </p:txBody>
      </p:sp>
      <p:sp>
        <p:nvSpPr>
          <p:cNvPr id="3" name="Titre 15"/>
          <p:cNvSpPr txBox="1">
            <a:spLocks/>
          </p:cNvSpPr>
          <p:nvPr/>
        </p:nvSpPr>
        <p:spPr>
          <a:xfrm>
            <a:off x="260349" y="309564"/>
            <a:ext cx="8432889" cy="41165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altLang="fr-FR" sz="1800" dirty="0">
                <a:solidFill>
                  <a:srgbClr val="833E90"/>
                </a:solidFill>
              </a:rPr>
              <a:t>Gestion de présence : 1- événement</a:t>
            </a:r>
          </a:p>
          <a:p>
            <a:pPr fontAlgn="auto">
              <a:spcAft>
                <a:spcPts val="0"/>
              </a:spcAft>
              <a:defRPr/>
            </a:pPr>
            <a:endParaRPr lang="fr-FR" sz="1800" dirty="0">
              <a:solidFill>
                <a:srgbClr val="833E90"/>
              </a:solidFill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sz="quarter" idx="10"/>
          </p:nvPr>
        </p:nvSpPr>
        <p:spPr>
          <a:xfrm>
            <a:off x="368300" y="708338"/>
            <a:ext cx="8458200" cy="5273362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Une fois votre événement terminé, Il disparaîtra Career Center virtuel. </a:t>
            </a:r>
          </a:p>
          <a:p>
            <a:pPr marL="0" indent="0">
              <a:buNone/>
            </a:pPr>
            <a:r>
              <a:rPr lang="fr-FR" dirty="0"/>
              <a:t>Vous pouvez faire la « Gestion de présence», pour le retrouver, il vous suffira de rechercher votre événement dans la liste des « événements passés ».</a:t>
            </a:r>
          </a:p>
          <a:p>
            <a:pPr marL="0" indent="0">
              <a:buNone/>
            </a:pPr>
            <a:r>
              <a:rPr lang="fr-FR" dirty="0"/>
              <a:t>Lorsque vous aurez sélectionné votre événement, puis sa date, les participants apparaitront sous forme d’une liste avec une case à cocher comme ci-dessous. Vous ne cochez que les présents .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67" y="2594623"/>
            <a:ext cx="8698265" cy="317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19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5"/>
          <p:cNvSpPr txBox="1">
            <a:spLocks/>
          </p:cNvSpPr>
          <p:nvPr/>
        </p:nvSpPr>
        <p:spPr>
          <a:xfrm>
            <a:off x="249238" y="721219"/>
            <a:ext cx="8624306" cy="5048516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marL="457200" lvl="1" indent="0" eaLnBrk="1" hangingPunct="1">
              <a:buClr>
                <a:srgbClr val="C2113A"/>
              </a:buClr>
              <a:buNone/>
            </a:pPr>
            <a:endParaRPr lang="fr-FR" sz="1800" dirty="0">
              <a:solidFill>
                <a:srgbClr val="002A6C"/>
              </a:solidFill>
            </a:endParaRPr>
          </a:p>
        </p:txBody>
      </p:sp>
      <p:sp>
        <p:nvSpPr>
          <p:cNvPr id="3" name="Titre 15"/>
          <p:cNvSpPr txBox="1">
            <a:spLocks/>
          </p:cNvSpPr>
          <p:nvPr/>
        </p:nvSpPr>
        <p:spPr>
          <a:xfrm>
            <a:off x="260349" y="309564"/>
            <a:ext cx="8432889" cy="41165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altLang="fr-FR" sz="1800" dirty="0">
                <a:solidFill>
                  <a:srgbClr val="833E90"/>
                </a:solidFill>
              </a:rPr>
              <a:t>Gestion de présence : 1- événement</a:t>
            </a:r>
          </a:p>
          <a:p>
            <a:pPr fontAlgn="auto">
              <a:spcAft>
                <a:spcPts val="0"/>
              </a:spcAft>
              <a:defRPr/>
            </a:pPr>
            <a:endParaRPr lang="fr-FR" sz="1800" dirty="0">
              <a:solidFill>
                <a:srgbClr val="833E90"/>
              </a:solidFill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sz="quarter" idx="10"/>
          </p:nvPr>
        </p:nvSpPr>
        <p:spPr>
          <a:xfrm>
            <a:off x="368300" y="708338"/>
            <a:ext cx="8458200" cy="5273362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S’il n’y en a pas, vous passez directement à l’étape suivante : « Ajouter des participants ».</a:t>
            </a:r>
          </a:p>
          <a:p>
            <a:pPr marL="0" indent="0">
              <a:buNone/>
            </a:pPr>
            <a:r>
              <a:rPr lang="fr-FR" dirty="0"/>
              <a:t>Pour ajouter des participants, il vous suffit de renseigner leurs informations. Un mail leur sera envoyé pour confirmation de compte. </a:t>
            </a:r>
          </a:p>
          <a:p>
            <a:pPr marL="0" indent="0">
              <a:buNone/>
            </a:pPr>
            <a:r>
              <a:rPr lang="fr-FR" dirty="0"/>
              <a:t>À noter que l’option « Ajouter scan»  vous permet uploader les fiches de présence signé scannés.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2266683"/>
            <a:ext cx="8458200" cy="38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4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5"/>
          <p:cNvSpPr txBox="1">
            <a:spLocks/>
          </p:cNvSpPr>
          <p:nvPr/>
        </p:nvSpPr>
        <p:spPr>
          <a:xfrm>
            <a:off x="249238" y="721219"/>
            <a:ext cx="8624306" cy="5048516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marL="457200" lvl="1" indent="0" eaLnBrk="1" hangingPunct="1">
              <a:buClr>
                <a:srgbClr val="C2113A"/>
              </a:buClr>
              <a:buNone/>
            </a:pPr>
            <a:endParaRPr lang="fr-FR" sz="1800" dirty="0">
              <a:solidFill>
                <a:srgbClr val="002A6C"/>
              </a:solidFill>
            </a:endParaRPr>
          </a:p>
        </p:txBody>
      </p:sp>
      <p:sp>
        <p:nvSpPr>
          <p:cNvPr id="3" name="Titre 15"/>
          <p:cNvSpPr txBox="1">
            <a:spLocks/>
          </p:cNvSpPr>
          <p:nvPr/>
        </p:nvSpPr>
        <p:spPr>
          <a:xfrm>
            <a:off x="260349" y="309564"/>
            <a:ext cx="8432889" cy="41165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altLang="fr-FR" sz="1800" dirty="0">
                <a:solidFill>
                  <a:srgbClr val="833E90"/>
                </a:solidFill>
              </a:rPr>
              <a:t>Planification : 2 – Rendez-vous</a:t>
            </a:r>
          </a:p>
          <a:p>
            <a:pPr fontAlgn="auto">
              <a:spcAft>
                <a:spcPts val="0"/>
              </a:spcAft>
              <a:defRPr/>
            </a:pPr>
            <a:endParaRPr lang="fr-FR" sz="1800" dirty="0">
              <a:solidFill>
                <a:srgbClr val="833E90"/>
              </a:solidFill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sz="quarter" idx="10"/>
          </p:nvPr>
        </p:nvSpPr>
        <p:spPr>
          <a:xfrm>
            <a:off x="368300" y="708338"/>
            <a:ext cx="8458200" cy="5273362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Dans cette interface vous entrez par défaut dans l’onglet actif  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i="1" dirty="0"/>
          </a:p>
          <a:p>
            <a:pPr marL="0" indent="0">
              <a:buNone/>
            </a:pPr>
            <a:endParaRPr lang="fr-FR" i="1" dirty="0"/>
          </a:p>
        </p:txBody>
      </p:sp>
      <p:sp>
        <p:nvSpPr>
          <p:cNvPr id="11" name="Rectangle à coins arrondis 1"/>
          <p:cNvSpPr/>
          <p:nvPr/>
        </p:nvSpPr>
        <p:spPr>
          <a:xfrm>
            <a:off x="356383" y="1080294"/>
            <a:ext cx="2700338" cy="935037"/>
          </a:xfrm>
          <a:prstGeom prst="roundRect">
            <a:avLst/>
          </a:prstGeom>
          <a:solidFill>
            <a:srgbClr val="1DB8D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100" cap="all" dirty="0">
                <a:solidFill>
                  <a:schemeClr val="bg1"/>
                </a:solidFill>
              </a:rPr>
              <a:t>Rendez-vous</a:t>
            </a:r>
          </a:p>
        </p:txBody>
      </p:sp>
      <p:sp>
        <p:nvSpPr>
          <p:cNvPr id="12" name="Rectangle à coins arrondis 5"/>
          <p:cNvSpPr/>
          <p:nvPr/>
        </p:nvSpPr>
        <p:spPr>
          <a:xfrm>
            <a:off x="3278971" y="1080294"/>
            <a:ext cx="5667375" cy="935037"/>
          </a:xfrm>
          <a:prstGeom prst="roundRect">
            <a:avLst/>
          </a:prstGeom>
          <a:noFill/>
          <a:ln>
            <a:solidFill>
              <a:srgbClr val="F05D5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r>
              <a:rPr lang="fr-FR" sz="1400" dirty="0">
                <a:solidFill>
                  <a:srgbClr val="002A6C"/>
                </a:solidFill>
              </a:rPr>
              <a:t>Vous permet de retrouver un calendrier avec les plages horaire par nature de service ainsi que les rendez-vous de votre Career Center 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97" y="2106695"/>
            <a:ext cx="8841449" cy="388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70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5"/>
          <p:cNvSpPr txBox="1">
            <a:spLocks/>
          </p:cNvSpPr>
          <p:nvPr/>
        </p:nvSpPr>
        <p:spPr>
          <a:xfrm>
            <a:off x="249238" y="708338"/>
            <a:ext cx="8624306" cy="5048516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marL="457200" lvl="1" indent="0" eaLnBrk="1" hangingPunct="1">
              <a:buClr>
                <a:srgbClr val="C2113A"/>
              </a:buClr>
              <a:buNone/>
            </a:pPr>
            <a:endParaRPr lang="fr-FR" sz="1800" dirty="0">
              <a:solidFill>
                <a:srgbClr val="002A6C"/>
              </a:solidFill>
            </a:endParaRPr>
          </a:p>
        </p:txBody>
      </p:sp>
      <p:sp>
        <p:nvSpPr>
          <p:cNvPr id="3" name="Titre 15"/>
          <p:cNvSpPr txBox="1">
            <a:spLocks/>
          </p:cNvSpPr>
          <p:nvPr/>
        </p:nvSpPr>
        <p:spPr>
          <a:xfrm>
            <a:off x="260349" y="309564"/>
            <a:ext cx="8432889" cy="41165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altLang="fr-FR" sz="1800" dirty="0">
                <a:solidFill>
                  <a:srgbClr val="833E90"/>
                </a:solidFill>
              </a:rPr>
              <a:t>Planification : 2- Création d’une Plage horaire</a:t>
            </a:r>
          </a:p>
          <a:p>
            <a:pPr fontAlgn="auto">
              <a:spcAft>
                <a:spcPts val="0"/>
              </a:spcAft>
              <a:defRPr/>
            </a:pPr>
            <a:endParaRPr lang="fr-FR" sz="1800" dirty="0">
              <a:solidFill>
                <a:srgbClr val="833E90"/>
              </a:solidFill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sz="quarter" idx="10"/>
          </p:nvPr>
        </p:nvSpPr>
        <p:spPr>
          <a:xfrm>
            <a:off x="368300" y="708338"/>
            <a:ext cx="8458200" cy="5273362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Pour ce faire, cliquez sur le bouton « Nouveau » :</a:t>
            </a:r>
            <a:endParaRPr lang="fr-FR" i="1" dirty="0"/>
          </a:p>
          <a:p>
            <a:pPr marL="0" indent="0">
              <a:buNone/>
            </a:pPr>
            <a:r>
              <a:rPr lang="fr-FR" dirty="0"/>
              <a:t>Vous devez choisir la nature de service (Boostez votre CV,  Préparer mon entretien d’embauche, etc.)  aussi la date début et date fin, cliquez sur « Sauvegarder ». </a:t>
            </a:r>
          </a:p>
          <a:p>
            <a:pPr marL="0" indent="0">
              <a:buNone/>
            </a:pPr>
            <a:endParaRPr lang="fr-FR" i="1" dirty="0"/>
          </a:p>
          <a:p>
            <a:pPr marL="0" indent="0">
              <a:buNone/>
            </a:pPr>
            <a:endParaRPr lang="fr-FR" i="1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431110" y="4509147"/>
            <a:ext cx="708338" cy="6509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624012" y="5160067"/>
            <a:ext cx="1339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2A6C"/>
                </a:solidFill>
                <a:latin typeface="+mn-lt"/>
                <a:ea typeface="+mn-ea"/>
              </a:rPr>
              <a:t>Sauvegarder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76" y="2669541"/>
            <a:ext cx="8330324" cy="16412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10" y="4200663"/>
            <a:ext cx="8356490" cy="30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32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5"/>
          <p:cNvSpPr txBox="1">
            <a:spLocks/>
          </p:cNvSpPr>
          <p:nvPr/>
        </p:nvSpPr>
        <p:spPr>
          <a:xfrm>
            <a:off x="249238" y="721219"/>
            <a:ext cx="8624306" cy="5048516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marL="457200" lvl="1" indent="0" eaLnBrk="1" hangingPunct="1">
              <a:buClr>
                <a:srgbClr val="C2113A"/>
              </a:buClr>
              <a:buNone/>
            </a:pPr>
            <a:endParaRPr lang="fr-FR" sz="1800" dirty="0">
              <a:solidFill>
                <a:srgbClr val="002A6C"/>
              </a:solidFill>
            </a:endParaRPr>
          </a:p>
        </p:txBody>
      </p:sp>
      <p:sp>
        <p:nvSpPr>
          <p:cNvPr id="3" name="Titre 15"/>
          <p:cNvSpPr txBox="1">
            <a:spLocks/>
          </p:cNvSpPr>
          <p:nvPr/>
        </p:nvSpPr>
        <p:spPr>
          <a:xfrm>
            <a:off x="260349" y="309564"/>
            <a:ext cx="8432889" cy="41165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altLang="fr-FR" sz="1800" dirty="0">
                <a:solidFill>
                  <a:srgbClr val="833E90"/>
                </a:solidFill>
              </a:rPr>
              <a:t>Planification : 2 - Création d’une Plage horaire</a:t>
            </a:r>
          </a:p>
          <a:p>
            <a:pPr fontAlgn="auto">
              <a:spcAft>
                <a:spcPts val="0"/>
              </a:spcAft>
              <a:defRPr/>
            </a:pPr>
            <a:endParaRPr lang="fr-FR" sz="1800" dirty="0">
              <a:solidFill>
                <a:srgbClr val="833E90"/>
              </a:solidFill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sz="quarter" idx="10"/>
          </p:nvPr>
        </p:nvSpPr>
        <p:spPr>
          <a:xfrm>
            <a:off x="368300" y="708338"/>
            <a:ext cx="8458200" cy="5273362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Votre plage horaire est partagé sur le Career Center virtuel, les jeunes peuvent choisir une nature de service et faire une demande de rendez-vous en fonction de vos plages horaire, comme ils peuvent faire une demande de rendez-vous pour d’autres services .</a:t>
            </a:r>
            <a:endParaRPr lang="fr-FR" i="1" dirty="0"/>
          </a:p>
          <a:p>
            <a:pPr marL="0" indent="0">
              <a:buNone/>
            </a:pPr>
            <a:endParaRPr lang="fr-FR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963" y="1717563"/>
            <a:ext cx="6830275" cy="437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31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97" y="3802110"/>
            <a:ext cx="8624306" cy="2267884"/>
          </a:xfrm>
          <a:prstGeom prst="rect">
            <a:avLst/>
          </a:prstGeom>
        </p:spPr>
      </p:pic>
      <p:sp>
        <p:nvSpPr>
          <p:cNvPr id="2" name="Espace réservé du contenu 5"/>
          <p:cNvSpPr txBox="1">
            <a:spLocks/>
          </p:cNvSpPr>
          <p:nvPr/>
        </p:nvSpPr>
        <p:spPr>
          <a:xfrm>
            <a:off x="315597" y="721219"/>
            <a:ext cx="8624306" cy="5048516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marL="457200" lvl="1" indent="0" eaLnBrk="1" hangingPunct="1">
              <a:buClr>
                <a:srgbClr val="C2113A"/>
              </a:buClr>
              <a:buNone/>
            </a:pPr>
            <a:endParaRPr lang="fr-FR" sz="1800" dirty="0">
              <a:solidFill>
                <a:srgbClr val="002A6C"/>
              </a:solidFill>
            </a:endParaRPr>
          </a:p>
        </p:txBody>
      </p:sp>
      <p:sp>
        <p:nvSpPr>
          <p:cNvPr id="3" name="Titre 15"/>
          <p:cNvSpPr txBox="1">
            <a:spLocks/>
          </p:cNvSpPr>
          <p:nvPr/>
        </p:nvSpPr>
        <p:spPr>
          <a:xfrm>
            <a:off x="260349" y="309564"/>
            <a:ext cx="8432889" cy="41165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altLang="fr-FR" sz="1800" dirty="0">
                <a:solidFill>
                  <a:srgbClr val="833E90"/>
                </a:solidFill>
              </a:rPr>
              <a:t>Gestion des inscriptions : 2 – RENDEZ-VOUS</a:t>
            </a:r>
          </a:p>
          <a:p>
            <a:pPr fontAlgn="auto">
              <a:spcAft>
                <a:spcPts val="0"/>
              </a:spcAft>
              <a:defRPr/>
            </a:pPr>
            <a:endParaRPr lang="fr-FR" sz="1800" dirty="0">
              <a:solidFill>
                <a:srgbClr val="833E90"/>
              </a:solidFill>
            </a:endParaRPr>
          </a:p>
        </p:txBody>
      </p:sp>
      <p:sp>
        <p:nvSpPr>
          <p:cNvPr id="7" name="Rectangle à coins arrondis 1"/>
          <p:cNvSpPr/>
          <p:nvPr/>
        </p:nvSpPr>
        <p:spPr>
          <a:xfrm>
            <a:off x="261938" y="768428"/>
            <a:ext cx="2700338" cy="635370"/>
          </a:xfrm>
          <a:prstGeom prst="roundRect">
            <a:avLst/>
          </a:prstGeom>
          <a:solidFill>
            <a:srgbClr val="F05D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cap="all" dirty="0">
                <a:solidFill>
                  <a:schemeClr val="bg1"/>
                </a:solidFill>
              </a:rPr>
              <a:t>Notification</a:t>
            </a:r>
          </a:p>
        </p:txBody>
      </p:sp>
      <p:sp>
        <p:nvSpPr>
          <p:cNvPr id="8" name="Rectangle à coins arrondis 5"/>
          <p:cNvSpPr/>
          <p:nvPr/>
        </p:nvSpPr>
        <p:spPr>
          <a:xfrm>
            <a:off x="3227704" y="768428"/>
            <a:ext cx="5667375" cy="635370"/>
          </a:xfrm>
          <a:prstGeom prst="roundRect">
            <a:avLst/>
          </a:prstGeom>
          <a:noFill/>
          <a:ln>
            <a:solidFill>
              <a:srgbClr val="F05D5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r>
              <a:rPr lang="fr-FR" sz="1200" dirty="0">
                <a:solidFill>
                  <a:srgbClr val="002A6C"/>
                </a:solidFill>
              </a:rPr>
              <a:t>Vous permet de retrouver les demandes de rendez-vous des jeunes.</a:t>
            </a:r>
          </a:p>
        </p:txBody>
      </p:sp>
      <p:sp>
        <p:nvSpPr>
          <p:cNvPr id="9" name="Rectangle à coins arrondis 2"/>
          <p:cNvSpPr/>
          <p:nvPr/>
        </p:nvSpPr>
        <p:spPr>
          <a:xfrm>
            <a:off x="260349" y="1459577"/>
            <a:ext cx="2700338" cy="671855"/>
          </a:xfrm>
          <a:prstGeom prst="roundRect">
            <a:avLst/>
          </a:prstGeom>
          <a:solidFill>
            <a:srgbClr val="833E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cap="all" dirty="0">
                <a:solidFill>
                  <a:schemeClr val="bg1"/>
                </a:solidFill>
              </a:rPr>
              <a:t>Rendez-vous confirmés</a:t>
            </a:r>
            <a:endParaRPr lang="fr-FR" sz="1100" dirty="0">
              <a:solidFill>
                <a:schemeClr val="bg1"/>
              </a:solidFill>
            </a:endParaRPr>
          </a:p>
        </p:txBody>
      </p:sp>
      <p:sp>
        <p:nvSpPr>
          <p:cNvPr id="10" name="Rectangle à coins arrondis 3"/>
          <p:cNvSpPr/>
          <p:nvPr/>
        </p:nvSpPr>
        <p:spPr>
          <a:xfrm>
            <a:off x="261938" y="2180364"/>
            <a:ext cx="2700338" cy="618466"/>
          </a:xfrm>
          <a:prstGeom prst="roundRect">
            <a:avLst/>
          </a:prstGeom>
          <a:solidFill>
            <a:srgbClr val="1DB8D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cap="all" dirty="0">
                <a:solidFill>
                  <a:schemeClr val="bg1"/>
                </a:solidFill>
              </a:rPr>
              <a:t>Rendez-vous refusés</a:t>
            </a:r>
          </a:p>
        </p:txBody>
      </p:sp>
      <p:sp>
        <p:nvSpPr>
          <p:cNvPr id="11" name="Rectangle à coins arrondis 6"/>
          <p:cNvSpPr/>
          <p:nvPr/>
        </p:nvSpPr>
        <p:spPr>
          <a:xfrm>
            <a:off x="3229291" y="1452594"/>
            <a:ext cx="5665788" cy="670268"/>
          </a:xfrm>
          <a:prstGeom prst="roundRect">
            <a:avLst/>
          </a:prstGeom>
          <a:noFill/>
          <a:ln>
            <a:solidFill>
              <a:srgbClr val="833E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>
                <a:solidFill>
                  <a:srgbClr val="002A6C"/>
                </a:solidFill>
              </a:rPr>
              <a:t>Lorsque vous aurez confirmé vos demandes des rendez-vous, ils apparaitront sous forme d’une liste dans cet onglet </a:t>
            </a:r>
          </a:p>
        </p:txBody>
      </p:sp>
      <p:sp>
        <p:nvSpPr>
          <p:cNvPr id="12" name="Rectangle à coins arrondis 7"/>
          <p:cNvSpPr/>
          <p:nvPr/>
        </p:nvSpPr>
        <p:spPr>
          <a:xfrm>
            <a:off x="3229291" y="2187864"/>
            <a:ext cx="5665788" cy="604908"/>
          </a:xfrm>
          <a:prstGeom prst="roundRect">
            <a:avLst/>
          </a:prstGeom>
          <a:noFill/>
          <a:ln>
            <a:solidFill>
              <a:srgbClr val="1DB8D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>
                <a:solidFill>
                  <a:srgbClr val="002A6C"/>
                </a:solidFill>
              </a:rPr>
              <a:t>Vous permet de trouver la liste des demandes de rendez-vous que vous avez refusés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986866" y="4762150"/>
            <a:ext cx="343348" cy="5719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477151" y="4401493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002A6C"/>
                </a:solidFill>
                <a:latin typeface="+mn-lt"/>
                <a:ea typeface="+mn-ea"/>
              </a:rPr>
              <a:t>Refuser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102748" y="4789856"/>
            <a:ext cx="340789" cy="6081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399800" y="4397668"/>
            <a:ext cx="1010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002A6C"/>
                </a:solidFill>
                <a:latin typeface="+mn-lt"/>
                <a:ea typeface="+mn-ea"/>
              </a:rPr>
              <a:t>Confirmer</a:t>
            </a:r>
          </a:p>
        </p:txBody>
      </p:sp>
      <p:cxnSp>
        <p:nvCxnSpPr>
          <p:cNvPr id="20" name="Straight Arrow Connector 19"/>
          <p:cNvCxnSpPr>
            <a:stCxn id="24" idx="0"/>
          </p:cNvCxnSpPr>
          <p:nvPr/>
        </p:nvCxnSpPr>
        <p:spPr>
          <a:xfrm flipV="1">
            <a:off x="2866328" y="4130612"/>
            <a:ext cx="2103325" cy="13441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995807" y="4201786"/>
            <a:ext cx="1860663" cy="12180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155611" y="4241444"/>
            <a:ext cx="1565470" cy="12076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368792" y="5474732"/>
            <a:ext cx="995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2A6C"/>
                </a:solidFill>
                <a:latin typeface="+mn-lt"/>
                <a:ea typeface="+mn-ea"/>
              </a:rPr>
              <a:t>Rendez-vous confirmés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30223" y="5474732"/>
            <a:ext cx="1131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2A6C"/>
                </a:solidFill>
                <a:latin typeface="+mn-lt"/>
                <a:ea typeface="+mn-ea"/>
              </a:rPr>
              <a:t>Rendez-vous Refusés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45724" y="5474732"/>
            <a:ext cx="1061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2A6C"/>
                </a:solidFill>
                <a:latin typeface="+mn-lt"/>
                <a:ea typeface="+mn-ea"/>
              </a:rPr>
              <a:t>Notification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7513" y="5474731"/>
            <a:ext cx="995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2A6C"/>
                </a:solidFill>
                <a:latin typeface="+mn-lt"/>
                <a:ea typeface="+mn-ea"/>
              </a:rPr>
              <a:t>Rendez-vous du jour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1432998" y="4168845"/>
            <a:ext cx="2103325" cy="13441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à coins arrondis 4"/>
          <p:cNvSpPr/>
          <p:nvPr/>
        </p:nvSpPr>
        <p:spPr>
          <a:xfrm>
            <a:off x="260349" y="2872178"/>
            <a:ext cx="2700338" cy="692373"/>
          </a:xfrm>
          <a:prstGeom prst="roundRect">
            <a:avLst/>
          </a:prstGeom>
          <a:solidFill>
            <a:srgbClr val="FC9B0E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cap="all" dirty="0">
                <a:solidFill>
                  <a:schemeClr val="bg1"/>
                </a:solidFill>
              </a:rPr>
              <a:t>Rendez-vous du jour</a:t>
            </a:r>
          </a:p>
        </p:txBody>
      </p:sp>
      <p:sp>
        <p:nvSpPr>
          <p:cNvPr id="36" name="Rectangle à coins arrondis 8"/>
          <p:cNvSpPr/>
          <p:nvPr/>
        </p:nvSpPr>
        <p:spPr>
          <a:xfrm>
            <a:off x="3227704" y="2926369"/>
            <a:ext cx="5665788" cy="638182"/>
          </a:xfrm>
          <a:prstGeom prst="roundRect">
            <a:avLst/>
          </a:prstGeom>
          <a:noFill/>
          <a:ln>
            <a:solidFill>
              <a:srgbClr val="FC9B0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>
                <a:solidFill>
                  <a:srgbClr val="002A6C"/>
                </a:solidFill>
              </a:rPr>
              <a:t>Vous permet de retrouver la liste des rendez-vous du jour</a:t>
            </a:r>
          </a:p>
        </p:txBody>
      </p:sp>
    </p:spTree>
    <p:extLst>
      <p:ext uri="{BB962C8B-B14F-4D97-AF65-F5344CB8AC3E}">
        <p14:creationId xmlns:p14="http://schemas.microsoft.com/office/powerpoint/2010/main" val="3471006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5"/>
          <p:cNvSpPr txBox="1">
            <a:spLocks/>
          </p:cNvSpPr>
          <p:nvPr/>
        </p:nvSpPr>
        <p:spPr>
          <a:xfrm>
            <a:off x="249238" y="721219"/>
            <a:ext cx="8624306" cy="5048516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marL="457200" lvl="1" indent="0" eaLnBrk="1" hangingPunct="1">
              <a:buClr>
                <a:srgbClr val="C2113A"/>
              </a:buClr>
              <a:buNone/>
            </a:pPr>
            <a:endParaRPr lang="fr-FR" sz="1800" dirty="0">
              <a:solidFill>
                <a:srgbClr val="002A6C"/>
              </a:solidFill>
            </a:endParaRPr>
          </a:p>
        </p:txBody>
      </p:sp>
      <p:sp>
        <p:nvSpPr>
          <p:cNvPr id="3" name="Titre 15"/>
          <p:cNvSpPr txBox="1">
            <a:spLocks/>
          </p:cNvSpPr>
          <p:nvPr/>
        </p:nvSpPr>
        <p:spPr>
          <a:xfrm>
            <a:off x="260349" y="309564"/>
            <a:ext cx="8432889" cy="41165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altLang="fr-FR" sz="1800" dirty="0">
                <a:solidFill>
                  <a:srgbClr val="833E90"/>
                </a:solidFill>
              </a:rPr>
              <a:t>Gestion de présence : 2- Rendez-vous</a:t>
            </a:r>
          </a:p>
          <a:p>
            <a:pPr fontAlgn="auto">
              <a:spcAft>
                <a:spcPts val="0"/>
              </a:spcAft>
              <a:defRPr/>
            </a:pPr>
            <a:endParaRPr lang="fr-FR" sz="1800" dirty="0">
              <a:solidFill>
                <a:srgbClr val="833E90"/>
              </a:solidFill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sz="quarter" idx="10"/>
          </p:nvPr>
        </p:nvSpPr>
        <p:spPr>
          <a:xfrm>
            <a:off x="368300" y="708338"/>
            <a:ext cx="8458200" cy="5273362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Une fois votre rendez-vous terminé. </a:t>
            </a:r>
          </a:p>
          <a:p>
            <a:pPr marL="0" indent="0">
              <a:buNone/>
            </a:pPr>
            <a:r>
              <a:rPr lang="fr-FR" dirty="0"/>
              <a:t>Vous passez à la « Gestion de présence», pour le retrouver, il vous suffira de :</a:t>
            </a:r>
          </a:p>
          <a:p>
            <a:r>
              <a:rPr lang="fr-FR" dirty="0"/>
              <a:t>Cliquez sur « Présent » dans la liste des rendez-vous du jour </a:t>
            </a:r>
          </a:p>
          <a:p>
            <a:r>
              <a:rPr lang="fr-FR" dirty="0"/>
              <a:t>Choisissez les dates puis cliquez  sur « ok », pour retrouver les rendez-vous entre des dates et vous cochez présent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49" y="2814065"/>
            <a:ext cx="8689307" cy="26034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5180" y="3584717"/>
            <a:ext cx="995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2A6C"/>
                </a:solidFill>
                <a:latin typeface="+mn-lt"/>
                <a:ea typeface="+mn-ea"/>
              </a:rPr>
              <a:t>Rendez-vous du jour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530665" y="3193961"/>
            <a:ext cx="2103325" cy="4289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86712" y="5348953"/>
            <a:ext cx="995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2A6C"/>
                </a:solidFill>
                <a:latin typeface="+mn-lt"/>
                <a:ea typeface="+mn-ea"/>
              </a:rPr>
              <a:t>Présent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160360" y="4958197"/>
            <a:ext cx="2103325" cy="4289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46798" y="5447766"/>
            <a:ext cx="995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2A6C"/>
                </a:solidFill>
                <a:latin typeface="+mn-lt"/>
                <a:ea typeface="+mn-ea"/>
              </a:rPr>
              <a:t>Absent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945845" y="5018776"/>
            <a:ext cx="2103325" cy="4289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0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5"/>
          <p:cNvSpPr txBox="1">
            <a:spLocks/>
          </p:cNvSpPr>
          <p:nvPr/>
        </p:nvSpPr>
        <p:spPr>
          <a:xfrm>
            <a:off x="249238" y="721219"/>
            <a:ext cx="8624306" cy="5048516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marL="457200" lvl="1" indent="0" eaLnBrk="1" hangingPunct="1">
              <a:buClr>
                <a:srgbClr val="C2113A"/>
              </a:buClr>
              <a:buNone/>
            </a:pPr>
            <a:endParaRPr lang="fr-FR" sz="1800" dirty="0">
              <a:solidFill>
                <a:srgbClr val="002A6C"/>
              </a:solidFill>
            </a:endParaRPr>
          </a:p>
        </p:txBody>
      </p:sp>
      <p:sp>
        <p:nvSpPr>
          <p:cNvPr id="3" name="Titre 15"/>
          <p:cNvSpPr txBox="1">
            <a:spLocks/>
          </p:cNvSpPr>
          <p:nvPr/>
        </p:nvSpPr>
        <p:spPr>
          <a:xfrm>
            <a:off x="260349" y="309564"/>
            <a:ext cx="8432889" cy="41165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altLang="fr-FR" sz="1800" dirty="0">
                <a:solidFill>
                  <a:srgbClr val="833E90"/>
                </a:solidFill>
              </a:rPr>
              <a:t>Gestion de présence : 2- Rendez-vous</a:t>
            </a:r>
          </a:p>
          <a:p>
            <a:pPr fontAlgn="auto">
              <a:spcAft>
                <a:spcPts val="0"/>
              </a:spcAft>
              <a:defRPr/>
            </a:pPr>
            <a:endParaRPr lang="fr-FR" sz="1800" dirty="0">
              <a:solidFill>
                <a:srgbClr val="833E90"/>
              </a:solidFill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sz="quarter" idx="10"/>
          </p:nvPr>
        </p:nvSpPr>
        <p:spPr>
          <a:xfrm>
            <a:off x="368300" y="708338"/>
            <a:ext cx="8458200" cy="5273362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Au cas ou le jeune s’est présenté au Career Center sans avoir fait la demande de rendez-vous au préalable il faut l’ajouter dans la liste des rendez-vous présents : </a:t>
            </a:r>
          </a:p>
          <a:p>
            <a:pPr marL="0" indent="0">
              <a:buNone/>
            </a:pPr>
            <a:r>
              <a:rPr lang="fr-FR" dirty="0"/>
              <a:t>Cliquez sur « Nouveau », vous renseignez les informations suivantes, puis vous cliquez sur « Valider ».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46" y="2082889"/>
            <a:ext cx="8347254" cy="279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48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5"/>
          <p:cNvSpPr txBox="1">
            <a:spLocks/>
          </p:cNvSpPr>
          <p:nvPr/>
        </p:nvSpPr>
        <p:spPr>
          <a:xfrm>
            <a:off x="249238" y="721219"/>
            <a:ext cx="8624306" cy="5048516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marL="457200" lvl="1" indent="0" eaLnBrk="1" hangingPunct="1">
              <a:buClr>
                <a:srgbClr val="C2113A"/>
              </a:buClr>
              <a:buNone/>
            </a:pPr>
            <a:endParaRPr lang="fr-FR" sz="1800" dirty="0">
              <a:solidFill>
                <a:srgbClr val="002A6C"/>
              </a:solidFill>
            </a:endParaRPr>
          </a:p>
        </p:txBody>
      </p:sp>
      <p:sp>
        <p:nvSpPr>
          <p:cNvPr id="3" name="Titre 15"/>
          <p:cNvSpPr txBox="1">
            <a:spLocks/>
          </p:cNvSpPr>
          <p:nvPr/>
        </p:nvSpPr>
        <p:spPr>
          <a:xfrm>
            <a:off x="260349" y="309564"/>
            <a:ext cx="8432889" cy="41165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altLang="fr-FR" sz="1800" dirty="0">
                <a:solidFill>
                  <a:srgbClr val="833E90"/>
                </a:solidFill>
              </a:rPr>
              <a:t>Génération des statistiques:</a:t>
            </a:r>
            <a:endParaRPr lang="fr-FR" sz="1800" dirty="0">
              <a:solidFill>
                <a:srgbClr val="833E90"/>
              </a:solidFill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sz="quarter" idx="10"/>
          </p:nvPr>
        </p:nvSpPr>
        <p:spPr>
          <a:xfrm>
            <a:off x="368300" y="708338"/>
            <a:ext cx="8458200" cy="5273362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Une fois que la gestion de présence a été effectuée, une interface dans votre espace génère les statistiques de toutes les activités et vous permet de connaitre le nombre de bénéficiaires,  ainsi que les bénéficiaires uniques 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91" y="1967603"/>
            <a:ext cx="7515603" cy="401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541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5"/>
          <p:cNvSpPr txBox="1">
            <a:spLocks/>
          </p:cNvSpPr>
          <p:nvPr/>
        </p:nvSpPr>
        <p:spPr>
          <a:xfrm>
            <a:off x="249238" y="721219"/>
            <a:ext cx="8624306" cy="5048516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marL="457200" lvl="1" indent="0" eaLnBrk="1" hangingPunct="1">
              <a:buClr>
                <a:srgbClr val="C2113A"/>
              </a:buClr>
              <a:buNone/>
            </a:pPr>
            <a:endParaRPr lang="fr-FR" sz="1800" dirty="0">
              <a:solidFill>
                <a:srgbClr val="002A6C"/>
              </a:solidFill>
            </a:endParaRPr>
          </a:p>
        </p:txBody>
      </p:sp>
      <p:sp>
        <p:nvSpPr>
          <p:cNvPr id="3" name="Titre 15"/>
          <p:cNvSpPr txBox="1">
            <a:spLocks/>
          </p:cNvSpPr>
          <p:nvPr/>
        </p:nvSpPr>
        <p:spPr>
          <a:xfrm>
            <a:off x="260349" y="309564"/>
            <a:ext cx="8432889" cy="41165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altLang="fr-FR" sz="1800" dirty="0">
                <a:solidFill>
                  <a:srgbClr val="833E90"/>
                </a:solidFill>
              </a:rPr>
              <a:t>Génération des statistiques:</a:t>
            </a:r>
            <a:endParaRPr lang="fr-FR" sz="1800" dirty="0">
              <a:solidFill>
                <a:srgbClr val="833E90"/>
              </a:solidFill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sz="quarter" idx="10"/>
          </p:nvPr>
        </p:nvSpPr>
        <p:spPr>
          <a:xfrm>
            <a:off x="368300" y="708338"/>
            <a:ext cx="8458200" cy="5273362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Une évaluation sera envoyée à tous les participants aux formations, ateliers , salons de l’emploi, intervention de </a:t>
            </a:r>
            <a:r>
              <a:rPr lang="fr-FR" i="1" dirty="0"/>
              <a:t>Guest Speaker </a:t>
            </a:r>
            <a:r>
              <a:rPr lang="fr-FR" dirty="0"/>
              <a:t>et séances individuelles avec un conseiller carrière.</a:t>
            </a:r>
          </a:p>
          <a:p>
            <a:pPr marL="0" indent="0">
              <a:buNone/>
            </a:pPr>
            <a:r>
              <a:rPr lang="fr-FR" dirty="0"/>
              <a:t>Une interface vous permet de générer les statistiques des évaluations avec la possibilité de consulter les commentaires des jeunes.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2297826"/>
            <a:ext cx="8603333" cy="329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122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5"/>
          <p:cNvSpPr txBox="1">
            <a:spLocks/>
          </p:cNvSpPr>
          <p:nvPr/>
        </p:nvSpPr>
        <p:spPr>
          <a:xfrm>
            <a:off x="260350" y="309563"/>
            <a:ext cx="8657508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fr-FR" sz="1800" b="1" dirty="0">
                <a:solidFill>
                  <a:srgbClr val="833E90"/>
                </a:solidFill>
              </a:rPr>
              <a:t>Management Tool, QU’Est-ce QUE C’EST?</a:t>
            </a:r>
          </a:p>
        </p:txBody>
      </p:sp>
      <p:sp>
        <p:nvSpPr>
          <p:cNvPr id="4" name="Espace réservé du contenu 5"/>
          <p:cNvSpPr txBox="1">
            <a:spLocks/>
          </p:cNvSpPr>
          <p:nvPr/>
        </p:nvSpPr>
        <p:spPr>
          <a:xfrm>
            <a:off x="249238" y="643944"/>
            <a:ext cx="8208962" cy="5473521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C2113A"/>
              </a:buClr>
              <a:buNone/>
            </a:pPr>
            <a:r>
              <a:rPr lang="fr-FR" altLang="fr-FR" sz="1800" dirty="0">
                <a:solidFill>
                  <a:srgbClr val="002A6C"/>
                </a:solidFill>
              </a:rPr>
              <a:t>Une application web qui permet d’informatiser les fonctionnalités suivantes   :</a:t>
            </a:r>
          </a:p>
          <a:p>
            <a:pPr marL="285750" indent="-285750" eaLnBrk="1" hangingPunct="1">
              <a:lnSpc>
                <a:spcPct val="150000"/>
              </a:lnSpc>
              <a:buClr>
                <a:srgbClr val="C2113A"/>
              </a:buClr>
              <a:buFont typeface="Wingdings" panose="05000000000000000000" pitchFamily="2" charset="2"/>
              <a:buChar char="Ø"/>
            </a:pPr>
            <a:r>
              <a:rPr lang="fr-FR" altLang="fr-FR" sz="1800" dirty="0">
                <a:solidFill>
                  <a:srgbClr val="002A6C"/>
                </a:solidFill>
              </a:rPr>
              <a:t>Planification des activités du Career Center</a:t>
            </a:r>
          </a:p>
          <a:p>
            <a:pPr marL="1028700" lvl="1" eaLnBrk="1" hangingPunct="1">
              <a:lnSpc>
                <a:spcPct val="150000"/>
              </a:lnSpc>
              <a:buClr>
                <a:srgbClr val="C2113A"/>
              </a:buClr>
              <a:buFont typeface="Arial" panose="020B0604020202020204" pitchFamily="34" charset="0"/>
              <a:buChar char="•"/>
            </a:pPr>
            <a:r>
              <a:rPr lang="fr-FR" altLang="fr-FR" sz="1400" dirty="0">
                <a:solidFill>
                  <a:srgbClr val="002A6C"/>
                </a:solidFill>
              </a:rPr>
              <a:t>Création d’un événement </a:t>
            </a:r>
          </a:p>
          <a:p>
            <a:pPr marL="1028700" lvl="1" eaLnBrk="1" hangingPunct="1">
              <a:lnSpc>
                <a:spcPct val="150000"/>
              </a:lnSpc>
              <a:buClr>
                <a:srgbClr val="C2113A"/>
              </a:buClr>
              <a:buFont typeface="Arial" panose="020B0604020202020204" pitchFamily="34" charset="0"/>
              <a:buChar char="•"/>
            </a:pPr>
            <a:r>
              <a:rPr lang="fr-FR" altLang="fr-FR" sz="1400" dirty="0">
                <a:solidFill>
                  <a:srgbClr val="002A6C"/>
                </a:solidFill>
              </a:rPr>
              <a:t>Définir la plage horaire des rendez-vous avec les jeunes</a:t>
            </a:r>
          </a:p>
          <a:p>
            <a:pPr marL="285750" indent="-285750" eaLnBrk="1" hangingPunct="1">
              <a:lnSpc>
                <a:spcPct val="150000"/>
              </a:lnSpc>
              <a:buClr>
                <a:srgbClr val="C2113A"/>
              </a:buClr>
              <a:buFont typeface="Wingdings" panose="05000000000000000000" pitchFamily="2" charset="2"/>
              <a:buChar char="Ø"/>
            </a:pPr>
            <a:r>
              <a:rPr lang="fr-FR" altLang="fr-FR" sz="1800" dirty="0">
                <a:solidFill>
                  <a:srgbClr val="002A6C"/>
                </a:solidFill>
              </a:rPr>
              <a:t>Gestion des inscriptions</a:t>
            </a:r>
          </a:p>
          <a:p>
            <a:pPr marL="1028700" lvl="1" eaLnBrk="1" hangingPunct="1">
              <a:lnSpc>
                <a:spcPct val="150000"/>
              </a:lnSpc>
              <a:buClr>
                <a:srgbClr val="C2113A"/>
              </a:buClr>
              <a:buFont typeface="Arial" panose="020B0604020202020204" pitchFamily="34" charset="0"/>
              <a:buChar char="•"/>
            </a:pPr>
            <a:r>
              <a:rPr lang="fr-FR" altLang="fr-FR" sz="1400" dirty="0">
                <a:solidFill>
                  <a:srgbClr val="002A6C"/>
                </a:solidFill>
              </a:rPr>
              <a:t>Confirmation / Refus  des inscriptions</a:t>
            </a:r>
          </a:p>
          <a:p>
            <a:pPr marL="285750" indent="-285750" eaLnBrk="1" hangingPunct="1">
              <a:lnSpc>
                <a:spcPct val="150000"/>
              </a:lnSpc>
              <a:buClr>
                <a:srgbClr val="C2113A"/>
              </a:buClr>
              <a:buFont typeface="Wingdings" panose="05000000000000000000" pitchFamily="2" charset="2"/>
              <a:buChar char="Ø"/>
            </a:pPr>
            <a:r>
              <a:rPr lang="fr-FR" altLang="fr-FR" sz="1800" dirty="0">
                <a:solidFill>
                  <a:srgbClr val="002A6C"/>
                </a:solidFill>
              </a:rPr>
              <a:t>Gestion de présence</a:t>
            </a:r>
          </a:p>
          <a:p>
            <a:pPr marL="1028700" lvl="1" eaLnBrk="1" hangingPunct="1">
              <a:lnSpc>
                <a:spcPct val="150000"/>
              </a:lnSpc>
              <a:buClr>
                <a:srgbClr val="C2113A"/>
              </a:buClr>
              <a:buFont typeface="Arial" panose="020B0604020202020204" pitchFamily="34" charset="0"/>
              <a:buChar char="•"/>
            </a:pPr>
            <a:r>
              <a:rPr lang="fr-FR" altLang="fr-FR" sz="1400" dirty="0">
                <a:solidFill>
                  <a:srgbClr val="002A6C"/>
                </a:solidFill>
              </a:rPr>
              <a:t>Cocher les présents </a:t>
            </a:r>
          </a:p>
          <a:p>
            <a:pPr marL="1028700" lvl="1" eaLnBrk="1" hangingPunct="1">
              <a:lnSpc>
                <a:spcPct val="150000"/>
              </a:lnSpc>
              <a:buClr>
                <a:srgbClr val="C2113A"/>
              </a:buClr>
              <a:buFont typeface="Arial" panose="020B0604020202020204" pitchFamily="34" charset="0"/>
              <a:buChar char="•"/>
            </a:pPr>
            <a:r>
              <a:rPr lang="fr-FR" altLang="fr-FR" sz="1400" dirty="0">
                <a:solidFill>
                  <a:srgbClr val="002A6C"/>
                </a:solidFill>
              </a:rPr>
              <a:t>Ajouter un nouveau participant</a:t>
            </a:r>
          </a:p>
          <a:p>
            <a:pPr marL="285750" indent="-285750" eaLnBrk="1" hangingPunct="1">
              <a:lnSpc>
                <a:spcPct val="150000"/>
              </a:lnSpc>
              <a:buClr>
                <a:srgbClr val="C2113A"/>
              </a:buClr>
              <a:buFont typeface="Wingdings" panose="05000000000000000000" pitchFamily="2" charset="2"/>
              <a:buChar char="Ø"/>
            </a:pPr>
            <a:r>
              <a:rPr lang="fr-FR" altLang="fr-FR" sz="1800" dirty="0">
                <a:solidFill>
                  <a:srgbClr val="002A6C"/>
                </a:solidFill>
              </a:rPr>
              <a:t>Génération de statistiques </a:t>
            </a:r>
          </a:p>
          <a:p>
            <a:pPr marL="285750" indent="-285750" eaLnBrk="1" hangingPunct="1">
              <a:lnSpc>
                <a:spcPct val="150000"/>
              </a:lnSpc>
              <a:buClr>
                <a:srgbClr val="C2113A"/>
              </a:buClr>
              <a:buFont typeface="Wingdings" panose="05000000000000000000" pitchFamily="2" charset="2"/>
              <a:buChar char="Ø"/>
            </a:pPr>
            <a:r>
              <a:rPr lang="fr-FR" altLang="fr-FR" sz="1800" dirty="0">
                <a:solidFill>
                  <a:srgbClr val="002A6C"/>
                </a:solidFill>
              </a:rPr>
              <a:t>Base de données des jeunes</a:t>
            </a:r>
          </a:p>
          <a:p>
            <a:pPr marL="285750" indent="-285750" eaLnBrk="1" hangingPunct="1">
              <a:lnSpc>
                <a:spcPct val="150000"/>
              </a:lnSpc>
              <a:buClr>
                <a:srgbClr val="C2113A"/>
              </a:buClr>
              <a:buFont typeface="Wingdings" panose="05000000000000000000" pitchFamily="2" charset="2"/>
              <a:buChar char="Ø"/>
            </a:pPr>
            <a:r>
              <a:rPr lang="fr-FR" altLang="fr-FR" sz="1800" dirty="0">
                <a:solidFill>
                  <a:srgbClr val="002A6C"/>
                </a:solidFill>
              </a:rPr>
              <a:t>Évaluation des événements et rendez-vous</a:t>
            </a:r>
          </a:p>
          <a:p>
            <a:pPr marL="285750" indent="-285750" eaLnBrk="1" hangingPunct="1">
              <a:lnSpc>
                <a:spcPct val="150000"/>
              </a:lnSpc>
              <a:buClr>
                <a:srgbClr val="C2113A"/>
              </a:buClr>
              <a:buFont typeface="Wingdings" panose="05000000000000000000" pitchFamily="2" charset="2"/>
              <a:buChar char="Ø"/>
            </a:pPr>
            <a:r>
              <a:rPr lang="fr-FR" altLang="fr-FR" sz="1800" dirty="0">
                <a:solidFill>
                  <a:srgbClr val="002A6C"/>
                </a:solidFill>
              </a:rPr>
              <a:t>Génération des attestations de participation </a:t>
            </a:r>
          </a:p>
          <a:p>
            <a:pPr eaLnBrk="1" hangingPunct="1">
              <a:buClr>
                <a:srgbClr val="C2113A"/>
              </a:buClr>
              <a:buFont typeface="Arial" panose="020B0604020202020204" pitchFamily="34" charset="0"/>
              <a:buNone/>
            </a:pPr>
            <a:endParaRPr lang="fr-FR" altLang="fr-FR" sz="1800" dirty="0">
              <a:solidFill>
                <a:srgbClr val="002A6C"/>
              </a:solidFill>
            </a:endParaRPr>
          </a:p>
          <a:p>
            <a:pPr eaLnBrk="1" hangingPunct="1">
              <a:buClr>
                <a:srgbClr val="C2113A"/>
              </a:buClr>
              <a:buFont typeface="Arial" panose="020B0604020202020204" pitchFamily="34" charset="0"/>
              <a:buNone/>
            </a:pPr>
            <a:endParaRPr lang="fr-FR" altLang="fr-FR" sz="1800" dirty="0">
              <a:solidFill>
                <a:srgbClr val="002A6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311" y="3380704"/>
            <a:ext cx="4347889" cy="190179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5"/>
          <p:cNvSpPr txBox="1">
            <a:spLocks/>
          </p:cNvSpPr>
          <p:nvPr/>
        </p:nvSpPr>
        <p:spPr>
          <a:xfrm>
            <a:off x="249238" y="721219"/>
            <a:ext cx="8624306" cy="5048516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marL="457200" lvl="1" indent="0" eaLnBrk="1" hangingPunct="1">
              <a:buClr>
                <a:srgbClr val="C2113A"/>
              </a:buClr>
              <a:buNone/>
            </a:pPr>
            <a:endParaRPr lang="fr-FR" sz="1800" dirty="0">
              <a:solidFill>
                <a:srgbClr val="002A6C"/>
              </a:solidFill>
            </a:endParaRPr>
          </a:p>
        </p:txBody>
      </p:sp>
      <p:sp>
        <p:nvSpPr>
          <p:cNvPr id="3" name="Titre 15"/>
          <p:cNvSpPr txBox="1">
            <a:spLocks/>
          </p:cNvSpPr>
          <p:nvPr/>
        </p:nvSpPr>
        <p:spPr>
          <a:xfrm>
            <a:off x="260349" y="309564"/>
            <a:ext cx="8432889" cy="41165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altLang="fr-FR" sz="1800" dirty="0">
                <a:solidFill>
                  <a:srgbClr val="833E90"/>
                </a:solidFill>
              </a:rPr>
              <a:t>Génération des attestations:</a:t>
            </a:r>
            <a:endParaRPr lang="fr-FR" sz="1800" dirty="0">
              <a:solidFill>
                <a:srgbClr val="833E90"/>
              </a:solidFill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sz="quarter" idx="10"/>
          </p:nvPr>
        </p:nvSpPr>
        <p:spPr>
          <a:xfrm>
            <a:off x="368300" y="708338"/>
            <a:ext cx="8458200" cy="5273362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Après avoir envoyé les évaluations aux jeunes par mail, une attestation de participation est générée automatiquement pour ateliers et les formations juste après avoir répondu au formulaire de satisfaction.</a:t>
            </a:r>
          </a:p>
          <a:p>
            <a:pPr marL="0" indent="0">
              <a:buNone/>
            </a:pPr>
            <a:r>
              <a:rPr lang="fr-FR" dirty="0"/>
              <a:t>L’attestation leur est envoyée par mail, comme ils peuvent la récupérer sur leur espace personnel sur le Career Center virtuel.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2292269"/>
            <a:ext cx="6198590" cy="27783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4436" y="2561967"/>
            <a:ext cx="4851971" cy="359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792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5"/>
          <p:cNvSpPr txBox="1">
            <a:spLocks/>
          </p:cNvSpPr>
          <p:nvPr/>
        </p:nvSpPr>
        <p:spPr>
          <a:xfrm>
            <a:off x="901700" y="2792413"/>
            <a:ext cx="7340600" cy="6492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fr-FR" dirty="0">
                <a:latin typeface="+mn-lt"/>
              </a:rPr>
              <a:t>MERCI!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68300" y="708338"/>
            <a:ext cx="8458200" cy="5273362"/>
          </a:xfrm>
        </p:spPr>
        <p:txBody>
          <a:bodyPr/>
          <a:lstStyle/>
          <a:p>
            <a:r>
              <a:rPr lang="fr-FR" dirty="0"/>
              <a:t>Pour vous connecter, rendez-vous sur le site </a:t>
            </a:r>
            <a:r>
              <a:rPr lang="fr-FR" dirty="0">
                <a:hlinkClick r:id="rId2"/>
              </a:rPr>
              <a:t>http://vcc.careercenter.ma/vcc/tracking</a:t>
            </a:r>
            <a:r>
              <a:rPr lang="fr-FR" dirty="0"/>
              <a:t> </a:t>
            </a:r>
          </a:p>
          <a:p>
            <a:r>
              <a:rPr lang="fr-FR" dirty="0"/>
              <a:t>Sur cette page, votre identifiant et votre mot de passe vont vous être demandés.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i="1" dirty="0"/>
              <a:t>pour valider cliquer sur « Connexion ».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79400" y="203200"/>
            <a:ext cx="8547100" cy="505138"/>
          </a:xfrm>
        </p:spPr>
        <p:txBody>
          <a:bodyPr/>
          <a:lstStyle/>
          <a:p>
            <a:r>
              <a:rPr lang="fr-FR" dirty="0"/>
              <a:t>1- Se connecter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70" y="2017859"/>
            <a:ext cx="8636430" cy="3777633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5769735" y="2781837"/>
            <a:ext cx="1584102" cy="10303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353837" y="2537138"/>
            <a:ext cx="1339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2A6C"/>
                </a:solidFill>
                <a:latin typeface="+mn-lt"/>
                <a:ea typeface="+mn-ea"/>
              </a:rPr>
              <a:t>Connexion</a:t>
            </a:r>
          </a:p>
        </p:txBody>
      </p:sp>
    </p:spTree>
    <p:extLst>
      <p:ext uri="{BB962C8B-B14F-4D97-AF65-F5344CB8AC3E}">
        <p14:creationId xmlns:p14="http://schemas.microsoft.com/office/powerpoint/2010/main" val="708577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5"/>
          <p:cNvSpPr txBox="1">
            <a:spLocks/>
          </p:cNvSpPr>
          <p:nvPr/>
        </p:nvSpPr>
        <p:spPr>
          <a:xfrm>
            <a:off x="249238" y="721219"/>
            <a:ext cx="8624306" cy="5048516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marL="457200" lvl="1" indent="0" eaLnBrk="1" hangingPunct="1">
              <a:buClr>
                <a:srgbClr val="C2113A"/>
              </a:buClr>
              <a:buNone/>
            </a:pPr>
            <a:endParaRPr lang="fr-FR" sz="1800" dirty="0">
              <a:solidFill>
                <a:srgbClr val="002A6C"/>
              </a:solidFill>
            </a:endParaRPr>
          </a:p>
        </p:txBody>
      </p:sp>
      <p:sp>
        <p:nvSpPr>
          <p:cNvPr id="3" name="Titre 15"/>
          <p:cNvSpPr txBox="1">
            <a:spLocks/>
          </p:cNvSpPr>
          <p:nvPr/>
        </p:nvSpPr>
        <p:spPr>
          <a:xfrm>
            <a:off x="260349" y="309564"/>
            <a:ext cx="8432889" cy="41165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altLang="fr-FR" sz="1800" dirty="0">
                <a:solidFill>
                  <a:srgbClr val="833E90"/>
                </a:solidFill>
              </a:rPr>
              <a:t>2- Page d’accueil : MENU</a:t>
            </a:r>
            <a:endParaRPr lang="fr-FR" sz="1800" dirty="0">
              <a:solidFill>
                <a:srgbClr val="833E9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99" y="3122564"/>
            <a:ext cx="8505245" cy="2891583"/>
          </a:xfrm>
        </p:spPr>
      </p:pic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368300" y="708338"/>
            <a:ext cx="8458200" cy="52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 smtClean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 smtClean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 smtClean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 smtClean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Maintenant que vous êtes connectés, vous entrez dans l’application web « </a:t>
            </a:r>
            <a:r>
              <a:rPr lang="fr-FR" i="1" dirty="0"/>
              <a:t>Management Tool</a:t>
            </a:r>
            <a:r>
              <a:rPr lang="fr-FR" dirty="0"/>
              <a:t> ». Nous allons décrire toutes les fonctionnalités de l’application les unes après les autres. </a:t>
            </a:r>
          </a:p>
          <a:p>
            <a:pPr marL="0" indent="0">
              <a:buNone/>
            </a:pPr>
            <a:r>
              <a:rPr lang="fr-FR" dirty="0"/>
              <a:t>Dès votre connexion, vous trouverez un menu : « Tableau de bord» , « Statistiques des évaluations des services », « Statistiques des activités» , « BDD utilisateurs » , « événement » et « Rendez-vous » que nous traiterons par la suite. </a:t>
            </a:r>
          </a:p>
          <a:p>
            <a:pPr marL="0" indent="0">
              <a:buNone/>
            </a:pPr>
            <a:r>
              <a:rPr lang="fr-FR" dirty="0"/>
              <a:t>Sur la droite de ces onglets se trouve un onglet au nom de votre compte. Lorsque vous cliquez dessus, une boîte de dialogue s’ouvre, pour se déconnecter.</a:t>
            </a:r>
            <a:endParaRPr lang="fr-FR" i="1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034862" y="4520485"/>
            <a:ext cx="88864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8107251" y="3345019"/>
            <a:ext cx="270456" cy="7469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124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5"/>
          <p:cNvSpPr txBox="1">
            <a:spLocks/>
          </p:cNvSpPr>
          <p:nvPr/>
        </p:nvSpPr>
        <p:spPr>
          <a:xfrm>
            <a:off x="249238" y="721219"/>
            <a:ext cx="8624306" cy="5048516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marL="457200" lvl="1" indent="0" eaLnBrk="1" hangingPunct="1">
              <a:buClr>
                <a:srgbClr val="C2113A"/>
              </a:buClr>
              <a:buNone/>
            </a:pPr>
            <a:endParaRPr lang="fr-FR" sz="1800" dirty="0">
              <a:solidFill>
                <a:srgbClr val="002A6C"/>
              </a:solidFill>
            </a:endParaRPr>
          </a:p>
        </p:txBody>
      </p:sp>
      <p:sp>
        <p:nvSpPr>
          <p:cNvPr id="3" name="Titre 15"/>
          <p:cNvSpPr txBox="1">
            <a:spLocks/>
          </p:cNvSpPr>
          <p:nvPr/>
        </p:nvSpPr>
        <p:spPr>
          <a:xfrm>
            <a:off x="260349" y="309564"/>
            <a:ext cx="8432889" cy="41165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altLang="fr-FR" sz="1800" dirty="0">
                <a:solidFill>
                  <a:srgbClr val="833E90"/>
                </a:solidFill>
              </a:rPr>
              <a:t>2- Page d’accueil : Tableau de bord</a:t>
            </a:r>
          </a:p>
          <a:p>
            <a:pPr fontAlgn="auto">
              <a:spcAft>
                <a:spcPts val="0"/>
              </a:spcAft>
              <a:defRPr/>
            </a:pPr>
            <a:endParaRPr lang="fr-FR" sz="1800" dirty="0">
              <a:solidFill>
                <a:srgbClr val="833E9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52" y="2137893"/>
            <a:ext cx="8523892" cy="3790850"/>
          </a:xfrm>
          <a:prstGeom prst="rect">
            <a:avLst/>
          </a:prstGeom>
        </p:spPr>
      </p:pic>
      <p:sp>
        <p:nvSpPr>
          <p:cNvPr id="5" name="Content Placeholder 1"/>
          <p:cNvSpPr>
            <a:spLocks noGrp="1"/>
          </p:cNvSpPr>
          <p:nvPr>
            <p:ph sz="quarter" idx="10"/>
          </p:nvPr>
        </p:nvSpPr>
        <p:spPr>
          <a:xfrm>
            <a:off x="368300" y="708338"/>
            <a:ext cx="8458200" cy="5273362"/>
          </a:xfrm>
        </p:spPr>
        <p:txBody>
          <a:bodyPr/>
          <a:lstStyle/>
          <a:p>
            <a:r>
              <a:rPr lang="fr-FR" dirty="0"/>
              <a:t>En vous connectant, vous entrez par défaut dans le tableau du bord</a:t>
            </a:r>
          </a:p>
          <a:p>
            <a:r>
              <a:rPr lang="fr-FR" dirty="0"/>
              <a:t>Cette interface comporte tous les statistiques avec un filtre par date par Career Center, ainsi que par région </a:t>
            </a:r>
          </a:p>
          <a:p>
            <a:r>
              <a:rPr lang="fr-FR" dirty="0"/>
              <a:t>Les statistiques relatives aux visites par rubrique du Career Center virtuel</a:t>
            </a:r>
          </a:p>
          <a:p>
            <a:pPr marL="0" indent="0">
              <a:buNone/>
            </a:pPr>
            <a:endParaRPr lang="fr-FR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5"/>
          <p:cNvSpPr txBox="1">
            <a:spLocks/>
          </p:cNvSpPr>
          <p:nvPr/>
        </p:nvSpPr>
        <p:spPr>
          <a:xfrm>
            <a:off x="249238" y="721219"/>
            <a:ext cx="8624306" cy="5048516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marL="457200" lvl="1" indent="0" eaLnBrk="1" hangingPunct="1">
              <a:buClr>
                <a:srgbClr val="C2113A"/>
              </a:buClr>
              <a:buNone/>
            </a:pPr>
            <a:endParaRPr lang="fr-FR" sz="1800" dirty="0">
              <a:solidFill>
                <a:srgbClr val="002A6C"/>
              </a:solidFill>
            </a:endParaRPr>
          </a:p>
        </p:txBody>
      </p:sp>
      <p:sp>
        <p:nvSpPr>
          <p:cNvPr id="3" name="Titre 15"/>
          <p:cNvSpPr txBox="1">
            <a:spLocks/>
          </p:cNvSpPr>
          <p:nvPr/>
        </p:nvSpPr>
        <p:spPr>
          <a:xfrm>
            <a:off x="260349" y="309564"/>
            <a:ext cx="8432889" cy="41165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altLang="fr-FR" sz="1800" dirty="0">
                <a:solidFill>
                  <a:srgbClr val="833E90"/>
                </a:solidFill>
              </a:rPr>
              <a:t>Planification : 1- événement</a:t>
            </a:r>
          </a:p>
          <a:p>
            <a:pPr fontAlgn="auto">
              <a:spcAft>
                <a:spcPts val="0"/>
              </a:spcAft>
              <a:defRPr/>
            </a:pPr>
            <a:endParaRPr lang="fr-FR" sz="1800" dirty="0">
              <a:solidFill>
                <a:srgbClr val="833E90"/>
              </a:solidFill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sz="quarter" idx="10"/>
          </p:nvPr>
        </p:nvSpPr>
        <p:spPr>
          <a:xfrm>
            <a:off x="368300" y="708338"/>
            <a:ext cx="8458200" cy="5273362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Dans cette interface vous entrez par défaut dans l’onglet actif  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i="1" dirty="0"/>
          </a:p>
          <a:p>
            <a:pPr marL="0" indent="0">
              <a:buNone/>
            </a:pPr>
            <a:endParaRPr lang="fr-FR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56" y="2176531"/>
            <a:ext cx="8324938" cy="3447512"/>
          </a:xfrm>
          <a:prstGeom prst="rect">
            <a:avLst/>
          </a:prstGeom>
        </p:spPr>
      </p:pic>
      <p:sp>
        <p:nvSpPr>
          <p:cNvPr id="11" name="Rectangle à coins arrondis 1"/>
          <p:cNvSpPr/>
          <p:nvPr/>
        </p:nvSpPr>
        <p:spPr>
          <a:xfrm>
            <a:off x="356383" y="1080294"/>
            <a:ext cx="2700338" cy="935037"/>
          </a:xfrm>
          <a:prstGeom prst="roundRect">
            <a:avLst/>
          </a:prstGeom>
          <a:solidFill>
            <a:srgbClr val="F05D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cap="all" dirty="0">
                <a:solidFill>
                  <a:schemeClr val="bg1"/>
                </a:solidFill>
              </a:rPr>
              <a:t>évènements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2" name="Rectangle à coins arrondis 5"/>
          <p:cNvSpPr/>
          <p:nvPr/>
        </p:nvSpPr>
        <p:spPr>
          <a:xfrm>
            <a:off x="3278971" y="1080294"/>
            <a:ext cx="5667375" cy="935037"/>
          </a:xfrm>
          <a:prstGeom prst="roundRect">
            <a:avLst/>
          </a:prstGeom>
          <a:noFill/>
          <a:ln>
            <a:solidFill>
              <a:srgbClr val="F05D5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r>
              <a:rPr lang="fr-FR" sz="1400" dirty="0">
                <a:solidFill>
                  <a:srgbClr val="002A6C"/>
                </a:solidFill>
              </a:rPr>
              <a:t>Vous permet de retrouver un calendrier des activités de votre Career Center,  avec une possibilité de filtre par type d’événement. </a:t>
            </a:r>
          </a:p>
        </p:txBody>
      </p:sp>
    </p:spTree>
    <p:extLst>
      <p:ext uri="{BB962C8B-B14F-4D97-AF65-F5344CB8AC3E}">
        <p14:creationId xmlns:p14="http://schemas.microsoft.com/office/powerpoint/2010/main" val="1902181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5"/>
          <p:cNvSpPr txBox="1">
            <a:spLocks/>
          </p:cNvSpPr>
          <p:nvPr/>
        </p:nvSpPr>
        <p:spPr>
          <a:xfrm>
            <a:off x="249238" y="721219"/>
            <a:ext cx="8624306" cy="5048516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marL="457200" lvl="1" indent="0" eaLnBrk="1" hangingPunct="1">
              <a:buClr>
                <a:srgbClr val="C2113A"/>
              </a:buClr>
              <a:buNone/>
            </a:pPr>
            <a:endParaRPr lang="fr-FR" sz="1800" dirty="0">
              <a:solidFill>
                <a:srgbClr val="002A6C"/>
              </a:solidFill>
            </a:endParaRPr>
          </a:p>
        </p:txBody>
      </p:sp>
      <p:sp>
        <p:nvSpPr>
          <p:cNvPr id="3" name="Titre 15"/>
          <p:cNvSpPr txBox="1">
            <a:spLocks/>
          </p:cNvSpPr>
          <p:nvPr/>
        </p:nvSpPr>
        <p:spPr>
          <a:xfrm>
            <a:off x="260349" y="309564"/>
            <a:ext cx="8432889" cy="41165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altLang="fr-FR" sz="1800" dirty="0">
                <a:solidFill>
                  <a:srgbClr val="833E90"/>
                </a:solidFill>
              </a:rPr>
              <a:t>Planification : 1- Création d’un événement</a:t>
            </a:r>
          </a:p>
          <a:p>
            <a:pPr fontAlgn="auto">
              <a:spcAft>
                <a:spcPts val="0"/>
              </a:spcAft>
              <a:defRPr/>
            </a:pPr>
            <a:endParaRPr lang="fr-FR" sz="1800" dirty="0">
              <a:solidFill>
                <a:srgbClr val="833E90"/>
              </a:solidFill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sz="quarter" idx="10"/>
          </p:nvPr>
        </p:nvSpPr>
        <p:spPr>
          <a:xfrm>
            <a:off x="368300" y="708338"/>
            <a:ext cx="8458200" cy="5273362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Pour ce faire, cliquez sur le bouton « Ajouter un événement » :</a:t>
            </a:r>
            <a:endParaRPr lang="fr-FR" i="1" dirty="0"/>
          </a:p>
          <a:p>
            <a:pPr marL="0" indent="0">
              <a:buNone/>
            </a:pPr>
            <a:r>
              <a:rPr lang="fr-FR" dirty="0"/>
              <a:t>Toutes les informations sont obligatoires. Plus votre événement est renseigné, plus il sera facile d’inciter les jeunes à s’y inscrire.  Vous devez aussi choisir le type d’événement (atelier, panel métier, salon de l’emploi, etc. ). Pour continuer, cliquer sur « Sauvegarder ». </a:t>
            </a:r>
          </a:p>
          <a:p>
            <a:pPr marL="0" indent="0">
              <a:buNone/>
            </a:pPr>
            <a:r>
              <a:rPr lang="fr-FR" dirty="0"/>
              <a:t>N’hésitez pas à ajouter une description complète.</a:t>
            </a:r>
          </a:p>
          <a:p>
            <a:pPr marL="0" indent="0">
              <a:buNone/>
            </a:pPr>
            <a:endParaRPr lang="fr-FR" i="1" dirty="0"/>
          </a:p>
          <a:p>
            <a:pPr marL="0" indent="0">
              <a:buNone/>
            </a:pPr>
            <a:endParaRPr lang="fr-FR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56" y="2624341"/>
            <a:ext cx="8269417" cy="337024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7787381" y="4919731"/>
            <a:ext cx="352067" cy="8500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51271" y="4510219"/>
            <a:ext cx="1339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2A6C"/>
                </a:solidFill>
                <a:latin typeface="+mn-lt"/>
                <a:ea typeface="+mn-ea"/>
              </a:rPr>
              <a:t>Sauvegarder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550920" y="4932612"/>
            <a:ext cx="352067" cy="8500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14810" y="4523100"/>
            <a:ext cx="1339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2A6C"/>
                </a:solidFill>
                <a:latin typeface="+mn-lt"/>
                <a:ea typeface="+mn-ea"/>
              </a:rPr>
              <a:t>Supprimer</a:t>
            </a:r>
          </a:p>
        </p:txBody>
      </p:sp>
    </p:spTree>
    <p:extLst>
      <p:ext uri="{BB962C8B-B14F-4D97-AF65-F5344CB8AC3E}">
        <p14:creationId xmlns:p14="http://schemas.microsoft.com/office/powerpoint/2010/main" val="340715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5"/>
          <p:cNvSpPr txBox="1">
            <a:spLocks/>
          </p:cNvSpPr>
          <p:nvPr/>
        </p:nvSpPr>
        <p:spPr>
          <a:xfrm>
            <a:off x="249238" y="721219"/>
            <a:ext cx="8624306" cy="5048516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marL="457200" lvl="1" indent="0" eaLnBrk="1" hangingPunct="1">
              <a:buClr>
                <a:srgbClr val="C2113A"/>
              </a:buClr>
              <a:buNone/>
            </a:pPr>
            <a:endParaRPr lang="fr-FR" sz="1800" dirty="0">
              <a:solidFill>
                <a:srgbClr val="002A6C"/>
              </a:solidFill>
            </a:endParaRPr>
          </a:p>
        </p:txBody>
      </p:sp>
      <p:sp>
        <p:nvSpPr>
          <p:cNvPr id="3" name="Titre 15"/>
          <p:cNvSpPr txBox="1">
            <a:spLocks/>
          </p:cNvSpPr>
          <p:nvPr/>
        </p:nvSpPr>
        <p:spPr>
          <a:xfrm>
            <a:off x="260349" y="309564"/>
            <a:ext cx="8432889" cy="41165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altLang="fr-FR" sz="1800" dirty="0">
                <a:solidFill>
                  <a:srgbClr val="833E90"/>
                </a:solidFill>
              </a:rPr>
              <a:t>Planification : 1- Création d’un événement</a:t>
            </a:r>
          </a:p>
          <a:p>
            <a:pPr fontAlgn="auto">
              <a:spcAft>
                <a:spcPts val="0"/>
              </a:spcAft>
              <a:defRPr/>
            </a:pPr>
            <a:endParaRPr lang="fr-FR" sz="1800" dirty="0">
              <a:solidFill>
                <a:srgbClr val="833E90"/>
              </a:solidFill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sz="quarter" idx="10"/>
          </p:nvPr>
        </p:nvSpPr>
        <p:spPr>
          <a:xfrm>
            <a:off x="368300" y="708338"/>
            <a:ext cx="8458200" cy="5273362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Avant de finaliser la création de l’événement, le </a:t>
            </a:r>
            <a:r>
              <a:rPr lang="fr-FR" i="1" dirty="0"/>
              <a:t>Management Tool </a:t>
            </a:r>
            <a:r>
              <a:rPr lang="fr-FR" dirty="0"/>
              <a:t>va vous proposer des visuels à associer avec l’événement pour la publication sur le Career Center virtuel.</a:t>
            </a:r>
          </a:p>
          <a:p>
            <a:pPr marL="0" indent="0">
              <a:buNone/>
            </a:pPr>
            <a:r>
              <a:rPr lang="fr-FR" dirty="0"/>
              <a:t>Vous venez de finaliser la création de votre événement. Il apparaitra désormais sur le Career Center virtuel. </a:t>
            </a:r>
            <a:endParaRPr lang="fr-FR" i="1" dirty="0"/>
          </a:p>
          <a:p>
            <a:pPr marL="0" indent="0">
              <a:buNone/>
            </a:pPr>
            <a:endParaRPr lang="fr-FR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349" y="2035920"/>
            <a:ext cx="5912816" cy="23870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4776" y="3451009"/>
            <a:ext cx="4294902" cy="244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67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5"/>
          <p:cNvSpPr txBox="1">
            <a:spLocks/>
          </p:cNvSpPr>
          <p:nvPr/>
        </p:nvSpPr>
        <p:spPr>
          <a:xfrm>
            <a:off x="249238" y="721219"/>
            <a:ext cx="8624306" cy="5048516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marL="457200" lvl="1" indent="0" eaLnBrk="1" hangingPunct="1">
              <a:buClr>
                <a:srgbClr val="C2113A"/>
              </a:buClr>
              <a:buNone/>
            </a:pPr>
            <a:endParaRPr lang="fr-FR" sz="1800" dirty="0">
              <a:solidFill>
                <a:srgbClr val="002A6C"/>
              </a:solidFill>
            </a:endParaRPr>
          </a:p>
        </p:txBody>
      </p:sp>
      <p:sp>
        <p:nvSpPr>
          <p:cNvPr id="3" name="Titre 15"/>
          <p:cNvSpPr txBox="1">
            <a:spLocks/>
          </p:cNvSpPr>
          <p:nvPr/>
        </p:nvSpPr>
        <p:spPr>
          <a:xfrm>
            <a:off x="260349" y="309564"/>
            <a:ext cx="8432889" cy="41165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altLang="fr-FR" sz="1800" dirty="0">
                <a:solidFill>
                  <a:srgbClr val="833E90"/>
                </a:solidFill>
              </a:rPr>
              <a:t>Gestion des inscriptions</a:t>
            </a:r>
          </a:p>
          <a:p>
            <a:pPr fontAlgn="auto">
              <a:spcAft>
                <a:spcPts val="0"/>
              </a:spcAft>
              <a:defRPr/>
            </a:pPr>
            <a:endParaRPr lang="fr-FR" sz="1800" dirty="0">
              <a:solidFill>
                <a:srgbClr val="833E90"/>
              </a:solidFill>
            </a:endParaRPr>
          </a:p>
        </p:txBody>
      </p:sp>
      <p:sp>
        <p:nvSpPr>
          <p:cNvPr id="7" name="Rectangle à coins arrondis 1"/>
          <p:cNvSpPr/>
          <p:nvPr/>
        </p:nvSpPr>
        <p:spPr>
          <a:xfrm>
            <a:off x="356383" y="1080294"/>
            <a:ext cx="2700338" cy="935037"/>
          </a:xfrm>
          <a:prstGeom prst="roundRect">
            <a:avLst/>
          </a:prstGeom>
          <a:solidFill>
            <a:srgbClr val="F05D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cap="all" dirty="0">
                <a:solidFill>
                  <a:schemeClr val="bg1"/>
                </a:solidFill>
              </a:rPr>
              <a:t>Notification</a:t>
            </a:r>
          </a:p>
        </p:txBody>
      </p:sp>
      <p:sp>
        <p:nvSpPr>
          <p:cNvPr id="8" name="Rectangle à coins arrondis 5"/>
          <p:cNvSpPr/>
          <p:nvPr/>
        </p:nvSpPr>
        <p:spPr>
          <a:xfrm>
            <a:off x="3278971" y="1080294"/>
            <a:ext cx="5667375" cy="935037"/>
          </a:xfrm>
          <a:prstGeom prst="roundRect">
            <a:avLst/>
          </a:prstGeom>
          <a:noFill/>
          <a:ln>
            <a:solidFill>
              <a:srgbClr val="F05D5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r>
              <a:rPr lang="fr-FR" sz="1200" dirty="0">
                <a:solidFill>
                  <a:srgbClr val="002A6C"/>
                </a:solidFill>
              </a:rPr>
              <a:t>Vous permet de retrouver les demandes d’inscription des jeunes par rapport aux événements publiés sur le Career Center virtuel de votre Career Center.  </a:t>
            </a:r>
          </a:p>
        </p:txBody>
      </p:sp>
      <p:sp>
        <p:nvSpPr>
          <p:cNvPr id="9" name="Rectangle à coins arrondis 2"/>
          <p:cNvSpPr/>
          <p:nvPr/>
        </p:nvSpPr>
        <p:spPr>
          <a:xfrm>
            <a:off x="343683" y="2110581"/>
            <a:ext cx="2700338" cy="935037"/>
          </a:xfrm>
          <a:prstGeom prst="roundRect">
            <a:avLst/>
          </a:prstGeom>
          <a:solidFill>
            <a:srgbClr val="833E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cap="all" dirty="0">
                <a:solidFill>
                  <a:schemeClr val="bg1"/>
                </a:solidFill>
              </a:rPr>
              <a:t>Inscrits</a:t>
            </a:r>
            <a:endParaRPr lang="fr-FR" sz="1100" dirty="0">
              <a:solidFill>
                <a:schemeClr val="bg1"/>
              </a:solidFill>
            </a:endParaRPr>
          </a:p>
        </p:txBody>
      </p:sp>
      <p:sp>
        <p:nvSpPr>
          <p:cNvPr id="10" name="Rectangle à coins arrondis 3"/>
          <p:cNvSpPr/>
          <p:nvPr/>
        </p:nvSpPr>
        <p:spPr>
          <a:xfrm>
            <a:off x="343683" y="3139281"/>
            <a:ext cx="2700338" cy="935037"/>
          </a:xfrm>
          <a:prstGeom prst="roundRect">
            <a:avLst/>
          </a:prstGeom>
          <a:solidFill>
            <a:srgbClr val="1DB8D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cap="all" dirty="0">
                <a:solidFill>
                  <a:schemeClr val="bg1"/>
                </a:solidFill>
              </a:rPr>
              <a:t>Refus</a:t>
            </a:r>
          </a:p>
        </p:txBody>
      </p:sp>
      <p:sp>
        <p:nvSpPr>
          <p:cNvPr id="11" name="Rectangle à coins arrondis 6"/>
          <p:cNvSpPr/>
          <p:nvPr/>
        </p:nvSpPr>
        <p:spPr>
          <a:xfrm>
            <a:off x="3280558" y="2112168"/>
            <a:ext cx="5665788" cy="935038"/>
          </a:xfrm>
          <a:prstGeom prst="roundRect">
            <a:avLst/>
          </a:prstGeom>
          <a:noFill/>
          <a:ln>
            <a:solidFill>
              <a:srgbClr val="833E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>
                <a:solidFill>
                  <a:srgbClr val="002A6C"/>
                </a:solidFill>
              </a:rPr>
              <a:t>Lorsque vous aurez confirmé vos demandes d’inscription, ils apparaitront sous forme d’une liste dans cet onglet.</a:t>
            </a:r>
          </a:p>
        </p:txBody>
      </p:sp>
      <p:sp>
        <p:nvSpPr>
          <p:cNvPr id="12" name="Rectangle à coins arrondis 7"/>
          <p:cNvSpPr/>
          <p:nvPr/>
        </p:nvSpPr>
        <p:spPr>
          <a:xfrm>
            <a:off x="3280558" y="3139281"/>
            <a:ext cx="5665788" cy="935037"/>
          </a:xfrm>
          <a:prstGeom prst="roundRect">
            <a:avLst/>
          </a:prstGeom>
          <a:noFill/>
          <a:ln>
            <a:solidFill>
              <a:srgbClr val="1DB8D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>
                <a:solidFill>
                  <a:srgbClr val="002A6C"/>
                </a:solidFill>
              </a:rPr>
              <a:t>Vous permet de trouver la liste des demandes d’inscription que vous avez refusé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3" y="4074318"/>
            <a:ext cx="8589963" cy="1891534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7862552" y="4391169"/>
            <a:ext cx="811369" cy="6181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74558" y="4164443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002A6C"/>
                </a:solidFill>
                <a:latin typeface="+mn-lt"/>
                <a:ea typeface="+mn-ea"/>
              </a:rPr>
              <a:t>Refuser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974270" y="4405069"/>
            <a:ext cx="811369" cy="6181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689684" y="4178343"/>
            <a:ext cx="1010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002A6C"/>
                </a:solidFill>
                <a:latin typeface="+mn-lt"/>
                <a:ea typeface="+mn-ea"/>
              </a:rPr>
              <a:t>Confirmer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968816" y="4401493"/>
            <a:ext cx="393651" cy="8003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416039" y="4382830"/>
            <a:ext cx="457916" cy="10151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056721" y="4428563"/>
            <a:ext cx="409431" cy="11482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393648" y="5259463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2A6C"/>
                </a:solidFill>
                <a:latin typeface="+mn-lt"/>
                <a:ea typeface="+mn-ea"/>
              </a:rPr>
              <a:t>Inscrits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88749" y="5397963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2A6C"/>
                </a:solidFill>
                <a:latin typeface="+mn-lt"/>
                <a:ea typeface="+mn-ea"/>
              </a:rPr>
              <a:t>refus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70924" y="5593238"/>
            <a:ext cx="1061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2A6C"/>
                </a:solidFill>
                <a:latin typeface="+mn-lt"/>
                <a:ea typeface="+mn-ea"/>
              </a:rPr>
              <a:t>Notification</a:t>
            </a:r>
          </a:p>
        </p:txBody>
      </p:sp>
    </p:spTree>
    <p:extLst>
      <p:ext uri="{BB962C8B-B14F-4D97-AF65-F5344CB8AC3E}">
        <p14:creationId xmlns:p14="http://schemas.microsoft.com/office/powerpoint/2010/main" val="303224495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>
        <a:normAutofit fontScale="92500" lnSpcReduction="20000"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USAID_CC_Template-2016 01-VAL" id="{84147811-3BA5-4827-8D7F-DF7ED39A93C2}" vid="{F4BF8647-B3AC-4CE3-84D1-5EEF396173CB}"/>
    </a:ext>
  </a:extLst>
</a:theme>
</file>

<file path=ppt/theme/theme2.xml><?xml version="1.0" encoding="utf-8"?>
<a:theme xmlns:a="http://schemas.openxmlformats.org/drawingml/2006/main" name="Content empty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SAID_CC_Template-2016 01-VAL" id="{84147811-3BA5-4827-8D7F-DF7ED39A93C2}" vid="{FE77EAAE-6930-481F-AA5D-D171675B2CA4}"/>
    </a:ext>
  </a:extLst>
</a:theme>
</file>

<file path=ppt/theme/theme3.xml><?xml version="1.0" encoding="utf-8"?>
<a:theme xmlns:a="http://schemas.openxmlformats.org/drawingml/2006/main" name="Back cover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SAID_CC_Template-2016 01-VAL" id="{84147811-3BA5-4827-8D7F-DF7ED39A93C2}" vid="{B5E89FB3-05B5-4DBB-A51F-90584442F942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USAID_CC_Template-2016 01-VAL (2)</Template>
  <TotalTime>10288</TotalTime>
  <Words>1148</Words>
  <Application>Microsoft Office PowerPoint</Application>
  <PresentationFormat>Affichage à l'écran (4:3)</PresentationFormat>
  <Paragraphs>116</Paragraphs>
  <Slides>21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21</vt:i4>
      </vt:variant>
    </vt:vector>
  </HeadingPairs>
  <TitlesOfParts>
    <vt:vector size="28" baseType="lpstr">
      <vt:lpstr>Arial</vt:lpstr>
      <vt:lpstr>Calibri</vt:lpstr>
      <vt:lpstr>Gill Sans MT</vt:lpstr>
      <vt:lpstr>Wingdings</vt:lpstr>
      <vt:lpstr>Thème Office</vt:lpstr>
      <vt:lpstr>Content empty</vt:lpstr>
      <vt:lpstr>Back cover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OZ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Aida Cherkaoui</dc:creator>
  <cp:lastModifiedBy>Aida Cherkaoui</cp:lastModifiedBy>
  <cp:revision>64</cp:revision>
  <cp:lastPrinted>2018-10-09T13:31:25Z</cp:lastPrinted>
  <dcterms:created xsi:type="dcterms:W3CDTF">2018-09-26T13:47:04Z</dcterms:created>
  <dcterms:modified xsi:type="dcterms:W3CDTF">2019-11-05T11:06:17Z</dcterms:modified>
</cp:coreProperties>
</file>